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5120000" cy="2138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129" y="20"/>
            <a:ext cx="15103478" cy="2138372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129" y="20"/>
            <a:ext cx="15103738" cy="21383990"/>
          </a:xfrm>
          <a:prstGeom prst="rect">
            <a:avLst/>
          </a:prstGeom>
          <a:solidFill>
            <a:srgbClr val="F6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878" y="20"/>
            <a:ext cx="15103476" cy="21383729"/>
          </a:xfrm>
          <a:prstGeom prst="rect">
            <a:avLst/>
          </a:prstGeom>
          <a:solidFill>
            <a:srgbClr val="F6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878" y="-231"/>
            <a:ext cx="15103476" cy="2001875"/>
          </a:xfrm>
          <a:prstGeom prst="rect">
            <a:avLst/>
          </a:prstGeom>
          <a:solidFill>
            <a:srgbClr val="061A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878" y="2001904"/>
            <a:ext cx="15103476" cy="64325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7680" y="2292787"/>
            <a:ext cx="14273282" cy="1517747"/>
          </a:xfrm>
          <a:prstGeom prst="roundRect">
            <a:avLst>
              <a:gd name="adj" fmla="val 4183"/>
            </a:avLst>
          </a:prstGeom>
          <a:solidFill>
            <a:srgbClr val="FFFFFF"/>
          </a:solidFill>
          <a:ln w="8898">
            <a:solidFill>
              <a:srgbClr val="CB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5144923" y="4036582"/>
            <a:ext cx="251" cy="15338934"/>
          </a:xfrm>
          <a:prstGeom prst="line">
            <a:avLst/>
          </a:prstGeom>
          <a:ln w="8898">
            <a:solidFill>
              <a:srgbClr val="D2E8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975064" y="4036582"/>
            <a:ext cx="260" cy="15338934"/>
          </a:xfrm>
          <a:prstGeom prst="line">
            <a:avLst/>
          </a:prstGeom>
          <a:ln w="8898">
            <a:solidFill>
              <a:srgbClr val="D2E8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27931" y="4036581"/>
            <a:ext cx="4603842" cy="374288"/>
          </a:xfrm>
          <a:prstGeom prst="rect">
            <a:avLst/>
          </a:prstGeom>
          <a:solidFill>
            <a:srgbClr val="0B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931" y="4450024"/>
            <a:ext cx="4603842" cy="2201998"/>
          </a:xfrm>
          <a:prstGeom prst="rect">
            <a:avLst/>
          </a:prstGeom>
          <a:solidFill>
            <a:srgbClr val="FFFFFF"/>
          </a:solidFill>
          <a:ln w="9912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7931" y="6846028"/>
            <a:ext cx="4603842" cy="374288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7931" y="7259471"/>
            <a:ext cx="4603842" cy="2847848"/>
          </a:xfrm>
          <a:prstGeom prst="rect">
            <a:avLst/>
          </a:prstGeom>
          <a:solidFill>
            <a:srgbClr val="FFFFFF"/>
          </a:solidFill>
          <a:ln w="9912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7931" y="10301325"/>
            <a:ext cx="4603842" cy="374288"/>
          </a:xfrm>
          <a:prstGeom prst="rect">
            <a:avLst/>
          </a:prstGeom>
          <a:solidFill>
            <a:srgbClr val="0086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7931" y="10715650"/>
            <a:ext cx="4603842" cy="1069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27931" y="10714517"/>
            <a:ext cx="4603842" cy="710184"/>
          </a:xfrm>
          <a:prstGeom prst="rect">
            <a:avLst/>
          </a:prstGeom>
          <a:noFill/>
          <a:ln w="9912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7931" y="13659745"/>
            <a:ext cx="4603842" cy="374287"/>
          </a:xfrm>
          <a:prstGeom prst="rect">
            <a:avLst/>
          </a:prstGeom>
          <a:solidFill>
            <a:srgbClr val="0B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27931" y="14073188"/>
            <a:ext cx="4603842" cy="3106187"/>
          </a:xfrm>
          <a:prstGeom prst="rect">
            <a:avLst/>
          </a:prstGeom>
          <a:solidFill>
            <a:srgbClr val="FFFFFF"/>
          </a:solidFill>
          <a:ln w="9912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258072" y="4036581"/>
            <a:ext cx="4603842" cy="374288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258072" y="4449773"/>
            <a:ext cx="4603842" cy="1975941"/>
          </a:xfrm>
          <a:prstGeom prst="rect">
            <a:avLst/>
          </a:prstGeom>
          <a:solidFill>
            <a:srgbClr val="FFFFFF"/>
          </a:solidFill>
          <a:ln w="9912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258072" y="9655475"/>
            <a:ext cx="4603842" cy="374288"/>
          </a:xfrm>
          <a:prstGeom prst="rect">
            <a:avLst/>
          </a:prstGeom>
          <a:solidFill>
            <a:srgbClr val="0086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258072" y="10068666"/>
            <a:ext cx="4603842" cy="3332226"/>
          </a:xfrm>
          <a:prstGeom prst="rect">
            <a:avLst/>
          </a:prstGeom>
          <a:solidFill>
            <a:srgbClr val="FFFFFF"/>
          </a:solidFill>
          <a:ln w="9912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258072" y="13595160"/>
            <a:ext cx="4603842" cy="374287"/>
          </a:xfrm>
          <a:prstGeom prst="rect">
            <a:avLst/>
          </a:prstGeom>
          <a:solidFill>
            <a:srgbClr val="0B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258072" y="14008603"/>
            <a:ext cx="4603842" cy="3170772"/>
          </a:xfrm>
          <a:prstGeom prst="rect">
            <a:avLst/>
          </a:prstGeom>
          <a:solidFill>
            <a:srgbClr val="FFFFFF"/>
          </a:solidFill>
          <a:ln w="9912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088222" y="4036581"/>
            <a:ext cx="4603843" cy="374288"/>
          </a:xfrm>
          <a:prstGeom prst="rect">
            <a:avLst/>
          </a:prstGeom>
          <a:solidFill>
            <a:srgbClr val="0B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088222" y="4451426"/>
            <a:ext cx="4603843" cy="12071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088222" y="4464824"/>
            <a:ext cx="4603843" cy="1186063"/>
          </a:xfrm>
          <a:prstGeom prst="rect">
            <a:avLst/>
          </a:prstGeom>
          <a:noFill/>
          <a:ln w="12527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069410" y="10986687"/>
            <a:ext cx="4603842" cy="374288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088222" y="11439088"/>
            <a:ext cx="4603843" cy="22206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088222" y="11433074"/>
            <a:ext cx="4603843" cy="2231733"/>
          </a:xfrm>
          <a:prstGeom prst="rect">
            <a:avLst/>
          </a:prstGeom>
          <a:noFill/>
          <a:ln w="8725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088222" y="13853499"/>
            <a:ext cx="4603843" cy="374287"/>
          </a:xfrm>
          <a:prstGeom prst="rect">
            <a:avLst/>
          </a:prstGeom>
          <a:solidFill>
            <a:srgbClr val="0086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088222" y="14266942"/>
            <a:ext cx="4603843" cy="2912433"/>
          </a:xfrm>
          <a:prstGeom prst="rect">
            <a:avLst/>
          </a:prstGeom>
          <a:solidFill>
            <a:srgbClr val="FFFFFF"/>
          </a:solidFill>
          <a:ln w="9912">
            <a:solidFill>
              <a:srgbClr val="B9D7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27681" y="18427443"/>
            <a:ext cx="14273022" cy="1151472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878" y="19763025"/>
            <a:ext cx="15103476" cy="1620724"/>
          </a:xfrm>
          <a:prstGeom prst="rect">
            <a:avLst/>
          </a:prstGeom>
          <a:solidFill>
            <a:srgbClr val="061A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878" y="19711411"/>
            <a:ext cx="15103476" cy="51363"/>
          </a:xfrm>
          <a:prstGeom prst="rect">
            <a:avLst/>
          </a:prstGeom>
          <a:solidFill>
            <a:srgbClr val="00C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3474099" y="19905165"/>
            <a:ext cx="1000816" cy="1000807"/>
          </a:xfrm>
          <a:prstGeom prst="rect">
            <a:avLst/>
          </a:prstGeom>
          <a:solidFill>
            <a:srgbClr val="0A2238"/>
          </a:solidFill>
          <a:ln w="10683">
            <a:solidFill>
              <a:srgbClr val="00C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27681" y="17664014"/>
            <a:ext cx="14273022" cy="67789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2"/>
          <a:srcRect t="28983" b="13499"/>
          <a:stretch>
            <a:fillRect/>
          </a:stretch>
        </p:blipFill>
        <p:spPr>
          <a:xfrm>
            <a:off x="396579" y="11747500"/>
            <a:ext cx="4603842" cy="139700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624" y="6587428"/>
            <a:ext cx="3436738" cy="2615440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977" y="5937489"/>
            <a:ext cx="4216333" cy="4237690"/>
          </a:xfrm>
          <a:prstGeom prst="rect">
            <a:avLst/>
          </a:prstGeom>
        </p:spPr>
      </p:pic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9592" y="291587"/>
            <a:ext cx="3049338" cy="1232150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386" y="300997"/>
            <a:ext cx="884142" cy="1244761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541260" y="344828"/>
            <a:ext cx="6901464" cy="4605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3250" b="1" i="0">
                <a:solidFill>
                  <a:srgbClr val="FFFFFF"/>
                </a:solidFill>
                <a:latin typeface="Arial"/>
              </a:rPr>
              <a:t>TÜRKİYE HİDROJEN ZİRVESİ 2026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41260" y="875962"/>
            <a:ext cx="3183063" cy="23013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620" b="0" i="0">
                <a:solidFill>
                  <a:srgbClr val="D7F7FF"/>
                </a:solidFill>
                <a:latin typeface="Arial"/>
              </a:rPr>
              <a:t>Akademik Poster Sunum Şablonu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41260" y="1203630"/>
            <a:ext cx="3870387" cy="29806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00C8FF"/>
                </a:solidFill>
                <a:latin typeface="Arial"/>
              </a:rPr>
              <a:t>22</a:t>
            </a:r>
            <a:r>
              <a:rPr sz="1700" b="1" i="0">
                <a:solidFill>
                  <a:srgbClr val="00C8FF"/>
                </a:solidFill>
                <a:latin typeface="Arial"/>
              </a:rPr>
              <a:t>-</a:t>
            </a:r>
            <a:r>
              <a:rPr sz="1700" b="1" i="0">
                <a:solidFill>
                  <a:srgbClr val="00C8FF"/>
                </a:solidFill>
                <a:latin typeface="Arial"/>
              </a:rPr>
              <a:t>23</a:t>
            </a:r>
            <a:r>
              <a:rPr sz="1700" b="1" i="0">
                <a:solidFill>
                  <a:srgbClr val="00C8FF"/>
                </a:solidFill>
                <a:latin typeface="Arial"/>
              </a:rPr>
              <a:t> EKİM 2026  ·  A</a:t>
            </a:r>
            <a:r>
              <a:rPr sz="1700" b="1" i="0">
                <a:solidFill>
                  <a:srgbClr val="00C8FF"/>
                </a:solidFill>
                <a:latin typeface="Arial"/>
              </a:rPr>
              <a:t>YBÜ</a:t>
            </a:r>
            <a:r>
              <a:rPr sz="1700" b="1" i="0">
                <a:solidFill>
                  <a:srgbClr val="00C8FF"/>
                </a:solidFill>
                <a:latin typeface="Arial"/>
              </a:rPr>
              <a:t>  ·  ANKARA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61810" y="2474694"/>
            <a:ext cx="12380833" cy="4404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3110" b="1" i="0">
                <a:solidFill>
                  <a:srgbClr val="102033"/>
                </a:solidFill>
                <a:latin typeface="Arial"/>
              </a:rPr>
              <a:t>POSTER BAŞLIĞI: ÇALIŞMANIN KISA, NET VE TEKNİK BAŞLIĞI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51130" y="3023429"/>
            <a:ext cx="7358380" cy="24034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700" b="0" i="0">
                <a:solidFill>
                  <a:srgbClr val="475569"/>
                </a:solidFill>
                <a:latin typeface="Arial"/>
              </a:rPr>
              <a:t>Yazar Adları¹,²  ·  Kurum / Şirket  ·  Bölüm / Birim  ·  Şehir, Ülke  ·  e-posta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53833" y="3351073"/>
            <a:ext cx="9935905" cy="2301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620" b="1" i="0">
                <a:solidFill>
                  <a:srgbClr val="0F6D87"/>
                </a:solidFill>
                <a:latin typeface="Arial"/>
              </a:rPr>
              <a:t>Anahtar Kelimeler: hidrojen üretimi · elektroliz · yakıt hücreleri · depolama · sürdürülebilirlik · TRL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6128" y="4106871"/>
            <a:ext cx="3110373" cy="2602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839" b="1" i="0">
                <a:solidFill>
                  <a:srgbClr val="FFFFFF"/>
                </a:solidFill>
                <a:latin typeface="Arial"/>
              </a:rPr>
              <a:t>01  GİRİŞ VE MOTİVASYON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0199" y="4622878"/>
            <a:ext cx="4141397" cy="18288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78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Çalışmanın bağlamını ve hidrojen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teknolojileriyle ilişkisini 3-4 cümlede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özetleyin.</a:t>
            </a:r>
          </a:p>
          <a:p>
            <a:pPr algn="l">
              <a:lnSpc>
                <a:spcPts val="1778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Problemi net kurun: hangi teknik,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ekonomik veya çevresel boşluğu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hedefliyorsunuz?</a:t>
            </a:r>
          </a:p>
          <a:p>
            <a:pPr algn="l">
              <a:lnSpc>
                <a:spcPts val="1778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Literatürdeki mevcut yaklaşımı ve bu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çalışmanın neden gerekli olduğunu belirtin.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6128" y="6903778"/>
            <a:ext cx="3076501" cy="26027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839" b="1" i="0">
                <a:solidFill>
                  <a:srgbClr val="FFFFFF"/>
                </a:solidFill>
                <a:latin typeface="Arial"/>
              </a:rPr>
              <a:t>02  AMAÇ &amp; ÖZGÜN KATKI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8898" y="7384523"/>
            <a:ext cx="4198475" cy="7049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Amaç: Bu çalışmanın amacı, … hidrojen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teknolojisi kapsamında … performansını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değerlendirmektir.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28898" y="8350625"/>
            <a:ext cx="4019763" cy="9373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Özgün Katkı: Çalışma, … parametresini /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yöntemi / uygulama alanını literatürdeki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benzer çalışmalardan farklı biçimde ele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almaktadır.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8898" y="9549092"/>
            <a:ext cx="4115564" cy="4726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Jüri için tek cümlelik katkı: “Bu posterin en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önemli bulgusu …”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9858" y="10352805"/>
            <a:ext cx="3493604" cy="26027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839" b="1" i="0">
                <a:solidFill>
                  <a:srgbClr val="FFFFFF"/>
                </a:solidFill>
                <a:latin typeface="Arial"/>
              </a:rPr>
              <a:t>03  HİDROJEN DEĞER ZİNCİRİ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2628" y="10781729"/>
            <a:ext cx="3685428" cy="9378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31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Çalışmanın değer zincirindeki yerini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işaretleyin: üretim, depolama, taşıma,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kullanım, sistem entegrasyonu veya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politika/strateji.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2984" y="13246218"/>
            <a:ext cx="3964659" cy="16004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30" b="0" i="1">
                <a:solidFill>
                  <a:srgbClr val="000000"/>
                </a:solidFill>
                <a:latin typeface="Arial"/>
              </a:rPr>
              <a:t>Şekil alanı: konuya özel sistem / proses / değer zinciri görseli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36128" y="13736305"/>
            <a:ext cx="3466550" cy="26027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839" b="1" i="0">
                <a:solidFill>
                  <a:srgbClr val="FFFFFF"/>
                </a:solidFill>
                <a:latin typeface="Arial"/>
              </a:rPr>
              <a:t>04  KAPSAM / TRL / VERİ SETİ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2628" y="14289897"/>
            <a:ext cx="3804695" cy="7564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Çalışma Alanı: üretim, depolama, yakıt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hücresi, endüstriyel uygulama, sistem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entegrasyonu vb.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2628" y="15359962"/>
            <a:ext cx="4075675" cy="4983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Teknoloji Hazırlık Seviyesi: TRL 1-3 / TRL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4-6 / TRL 7-9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22628" y="16171913"/>
            <a:ext cx="4198627" cy="7564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Veri Kaynağı: deneysel ölçüm, simülasyon,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saha verisi, literatür karşılaştırması veya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analitik model.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03899" y="4079971"/>
            <a:ext cx="1695553" cy="3002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120" b="1" i="0">
                <a:solidFill>
                  <a:srgbClr val="FFFFFF"/>
                </a:solidFill>
                <a:latin typeface="Arial"/>
              </a:rPr>
              <a:t>05  YÖNTEM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529284" y="4617909"/>
            <a:ext cx="4144986" cy="7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Yöntemi bir akış olarak anlatın. Ziyaretçi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10 saniyede çalışmanın nasıl yapıldığını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anlayabilmeli.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29284" y="5610741"/>
            <a:ext cx="4103723" cy="7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Önerilen sıra: Girdi / hammadde → üretim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veya sentez → test / karakterizasyon →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veri analizi → değerlendirme.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18204" y="9276251"/>
            <a:ext cx="4210351" cy="16004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130" b="0" i="1">
                <a:solidFill>
                  <a:srgbClr val="475569"/>
                </a:solidFill>
                <a:latin typeface="Arial"/>
              </a:rPr>
              <a:t>Şekil . Yöntem akış şeması ve kullanılan test/analiz teknikleri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503899" y="9716365"/>
            <a:ext cx="3376292" cy="26027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839" b="1" i="0">
                <a:solidFill>
                  <a:srgbClr val="FFFFFF"/>
                </a:solidFill>
                <a:latin typeface="Arial"/>
              </a:rPr>
              <a:t>06  DENEY / MODEL / ANALİZ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538604" y="10377176"/>
            <a:ext cx="3903720" cy="24025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1E293B"/>
                </a:solidFill>
                <a:latin typeface="Arial"/>
              </a:rPr>
              <a:t>Kullanılan altyapıyı kısa ve teknik yazın: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44964" y="10675182"/>
            <a:ext cx="4057007" cy="1753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4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Elektroliz testi / yakıt hücresi testi</a:t>
            </a:r>
          </a:p>
          <a:p>
            <a:pPr algn="l">
              <a:lnSpc>
                <a:spcPts val="2034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GC/MS, SEM/TEM, EIS veya diğer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analizler</a:t>
            </a:r>
          </a:p>
          <a:p>
            <a:pPr algn="l">
              <a:lnSpc>
                <a:spcPts val="2034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Modelleme varsayımları ve sınır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koşulları</a:t>
            </a:r>
          </a:p>
          <a:p>
            <a:pPr algn="l">
              <a:lnSpc>
                <a:spcPts val="2034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Performans metrikleri: verim, güç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yoğunluğu, maliyet, emisyon, dayanım vb.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210402" y="13670705"/>
            <a:ext cx="4626623" cy="26027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sz="1839" b="1" i="0">
                <a:solidFill>
                  <a:srgbClr val="FFFFFF"/>
                </a:solidFill>
                <a:latin typeface="Arial"/>
              </a:rPr>
              <a:t>07  SINIRLILIKLAR &amp; BELİRSİZLİKLER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548973" y="14221418"/>
            <a:ext cx="3410942" cy="4983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Kabul edilebilir belirsizlikleri açıkça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belirtin. Örneğin: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548973" y="15000967"/>
            <a:ext cx="3019342" cy="10146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Ölçüm belirsizliği</a:t>
            </a:r>
          </a:p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Numune sayısı / veri kapsamı</a:t>
            </a:r>
          </a:p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Model varsayımları</a:t>
            </a:r>
          </a:p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Ölçek büyütme riskleri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548973" y="16291448"/>
            <a:ext cx="3816751" cy="4983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Bu bölüm çalışmayı zayıflatmaz; teknik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güvenilirliği artırır.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287009" y="4078651"/>
            <a:ext cx="3279408" cy="26027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839" b="1" i="0">
                <a:solidFill>
                  <a:srgbClr val="FFFFFF"/>
                </a:solidFill>
                <a:latin typeface="Arial"/>
              </a:rPr>
              <a:t>08  BULGULAR &amp; TARTIŞMA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0288578" y="4590047"/>
            <a:ext cx="4220615" cy="859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26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Ana sonuçları büyük grafik / tablo ile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gösterin. Metni azaltın; veriyi büyütün.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Literatürle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karşılaştırmayı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ve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hidrojen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teknolojilerine etkisini net yazın.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607692" y="10441553"/>
            <a:ext cx="3663214" cy="16004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130" b="0" i="1">
                <a:solidFill>
                  <a:srgbClr val="475569"/>
                </a:solidFill>
                <a:latin typeface="Arial"/>
              </a:rPr>
              <a:t>Grafik / tablo alanı: en güçlü 2-3 bulgu burada yer almalı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268198" y="11019357"/>
            <a:ext cx="1810896" cy="26027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839" b="1" i="0">
                <a:solidFill>
                  <a:srgbClr val="FFFFFF"/>
                </a:solidFill>
                <a:latin typeface="Arial"/>
              </a:rPr>
              <a:t>09  SONUÇLAR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335609" y="11841838"/>
            <a:ext cx="3616304" cy="150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Bulguların 3 ana sonucunu yazın.</a:t>
            </a:r>
          </a:p>
          <a:p>
            <a:pPr algn="l">
              <a:lnSpc>
                <a:spcPts val="20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Literatüre göre farkı / katkıyı belirtin.</a:t>
            </a:r>
          </a:p>
          <a:p>
            <a:pPr algn="l">
              <a:lnSpc>
                <a:spcPts val="20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Uygulama potansiyelini ve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ölçeklenebilirlik etkisini vurgulayın.</a:t>
            </a:r>
          </a:p>
          <a:p>
            <a:pPr algn="l">
              <a:lnSpc>
                <a:spcPts val="2029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• Sonraki deney veya analiz adımını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ekleyin.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277599" y="13904978"/>
            <a:ext cx="2651901" cy="26027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839" b="1" i="0">
                <a:solidFill>
                  <a:srgbClr val="FFFFFF"/>
                </a:solidFill>
                <a:latin typeface="Arial"/>
              </a:rPr>
              <a:t>10  UYGULAMA ETKİSİ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354419" y="14559754"/>
            <a:ext cx="3614597" cy="4983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Bu çalışmanın hidrojen ekosistemine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etkisini tek paragrafta özetleyin: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0354419" y="15371704"/>
            <a:ext cx="3746350" cy="10146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2"/>
              </a:lnSpc>
            </a:pPr>
            <a:r>
              <a:rPr sz="1700" b="0" i="0">
                <a:solidFill>
                  <a:srgbClr val="1E293B"/>
                </a:solidFill>
                <a:latin typeface="Arial"/>
              </a:rPr>
              <a:t>Endüstri, enerji sistemleri, karbon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azaltımı, güvenlik, standartlar, maliyet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veya verimlilik açısından hangi sorunu  </a:t>
            </a:r>
            <a:r>
              <a:rPr sz="1700" b="0" i="0">
                <a:solidFill>
                  <a:srgbClr val="1E293B"/>
                </a:solidFill>
                <a:latin typeface="Arial"/>
              </a:rPr>
              <a:t>çözmeye yaklaşıyor?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78415" y="18476170"/>
            <a:ext cx="1010338" cy="1801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70" b="1" i="0">
                <a:solidFill>
                  <a:srgbClr val="00C8FF"/>
                </a:solidFill>
                <a:latin typeface="Arial"/>
              </a:rPr>
              <a:t>KAYNAKÇA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78667" y="18811485"/>
            <a:ext cx="2969779" cy="609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11"/>
              </a:lnSpc>
            </a:pPr>
            <a:r>
              <a:rPr sz="1410" b="0" i="0">
                <a:solidFill>
                  <a:srgbClr val="D7E7EE"/>
                </a:solidFill>
                <a:latin typeface="Arial"/>
              </a:rPr>
              <a:t>[1] Yazar, “Makale başlığı,” Dergi, yıl.</a:t>
            </a:r>
          </a:p>
          <a:p>
            <a:pPr algn="l">
              <a:lnSpc>
                <a:spcPts val="1611"/>
              </a:lnSpc>
            </a:pPr>
            <a:r>
              <a:rPr sz="1410" b="0" i="0">
                <a:solidFill>
                  <a:srgbClr val="D7E7EE"/>
                </a:solidFill>
                <a:latin typeface="Arial"/>
              </a:rPr>
              <a:t>[2] Yazar, Rapor başlığı, kurum, yıl.</a:t>
            </a:r>
          </a:p>
          <a:p>
            <a:pPr algn="l">
              <a:lnSpc>
                <a:spcPts val="1611"/>
              </a:lnSpc>
            </a:pPr>
            <a:r>
              <a:rPr sz="1410" b="0" i="0">
                <a:solidFill>
                  <a:srgbClr val="D7E7EE"/>
                </a:solidFill>
                <a:latin typeface="Arial"/>
              </a:rPr>
              <a:t>[3] Standart / veri kaynağı.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81205" y="20128460"/>
            <a:ext cx="988998" cy="1801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70" b="1" i="0">
                <a:solidFill>
                  <a:srgbClr val="00C8FF"/>
                </a:solidFill>
                <a:latin typeface="Arial"/>
              </a:rPr>
              <a:t>TEŞEKKÜR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81456" y="20388255"/>
            <a:ext cx="4907857" cy="39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27"/>
              </a:lnSpc>
            </a:pPr>
            <a:r>
              <a:rPr sz="1410" b="0" i="0">
                <a:solidFill>
                  <a:srgbClr val="D7E7EE"/>
                </a:solidFill>
                <a:latin typeface="Arial"/>
              </a:rPr>
              <a:t>Fon, proje, laboratuvar, kurum ve işbirliği desteklerini kısa ve  </a:t>
            </a:r>
            <a:r>
              <a:rPr sz="1410" b="0" i="0">
                <a:solidFill>
                  <a:srgbClr val="D7E7EE"/>
                </a:solidFill>
                <a:latin typeface="Arial"/>
              </a:rPr>
              <a:t>profesyonel biçimde yazın.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024794" y="20139681"/>
            <a:ext cx="782326" cy="1801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270" b="1" i="0">
                <a:solidFill>
                  <a:srgbClr val="00C8FF"/>
                </a:solidFill>
                <a:latin typeface="Arial"/>
              </a:rPr>
              <a:t>İLETİŞİM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025045" y="20384397"/>
            <a:ext cx="4552744" cy="24217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1410" b="0" i="0">
                <a:solidFill>
                  <a:srgbClr val="D7E7EE"/>
                </a:solidFill>
                <a:latin typeface="Arial"/>
              </a:rPr>
              <a:t>e-posta · kurum · LinkedIn</a:t>
            </a:r>
            <a:r>
              <a:rPr sz="1410" b="0" i="0">
                <a:solidFill>
                  <a:srgbClr val="D7E7EE"/>
                </a:solidFill>
                <a:latin typeface="Arial"/>
              </a:rPr>
              <a:t> </a:t>
            </a:r>
            <a:r>
              <a:rPr sz="1410" b="0" i="0">
                <a:solidFill>
                  <a:srgbClr val="D7E7EE"/>
                </a:solidFill>
                <a:latin typeface="Arial"/>
              </a:rPr>
              <a:t>QR: tam metin / proje</a:t>
            </a:r>
            <a:r>
              <a:rPr sz="1410" b="0" i="0">
                <a:solidFill>
                  <a:srgbClr val="D7E7EE"/>
                </a:solidFill>
                <a:latin typeface="Arial"/>
              </a:rPr>
              <a:t> </a:t>
            </a:r>
            <a:r>
              <a:rPr sz="1410" b="0" i="0">
                <a:solidFill>
                  <a:srgbClr val="D7E7EE"/>
                </a:solidFill>
                <a:latin typeface="Arial"/>
              </a:rPr>
              <a:t>sayfası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3759134" y="20260700"/>
            <a:ext cx="532206" cy="32037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2260" b="1" i="0">
                <a:solidFill>
                  <a:srgbClr val="00C8FF"/>
                </a:solidFill>
                <a:latin typeface="Arial"/>
              </a:rPr>
              <a:t>QR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3135414" y="20975119"/>
            <a:ext cx="1422118" cy="140179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sz="990" b="0" i="0">
                <a:solidFill>
                  <a:srgbClr val="A7DFF0"/>
                </a:solidFill>
                <a:latin typeface="Arial"/>
              </a:rPr>
              <a:t>#TürkiyeHidrojenZirvesi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44256" y="17733989"/>
            <a:ext cx="13785972" cy="5395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98"/>
              </a:lnSpc>
            </a:pPr>
            <a:r>
              <a:rPr sz="1839" b="1" i="0">
                <a:solidFill>
                  <a:srgbClr val="FFFFFF"/>
                </a:solidFill>
                <a:latin typeface="Arial"/>
              </a:rPr>
              <a:t>TEK CÜMLELİK ÖZET  </a:t>
            </a:r>
            <a:r>
              <a:rPr sz="1839" b="0" i="0">
                <a:solidFill>
                  <a:srgbClr val="FFFFFF"/>
                </a:solidFill>
                <a:latin typeface="Arial"/>
              </a:rPr>
              <a:t>Posterinizin ana mesajını burada 1 cümlede verin: “Bu çalışma, … sayesinde … alanında ölçülebilir bir katkı  </a:t>
            </a:r>
            <a:r>
              <a:rPr sz="1839" b="0" i="0">
                <a:solidFill>
                  <a:srgbClr val="FFFFFF"/>
                </a:solidFill>
                <a:latin typeface="Arial"/>
              </a:rPr>
              <a:t>sunmaktadır.”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